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314" r:id="rId26"/>
    <p:sldId id="315" r:id="rId27"/>
    <p:sldId id="316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317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18" r:id="rId52"/>
    <p:sldId id="305" r:id="rId53"/>
    <p:sldId id="306" r:id="rId54"/>
    <p:sldId id="319" r:id="rId55"/>
    <p:sldId id="308" r:id="rId56"/>
    <p:sldId id="309" r:id="rId57"/>
    <p:sldId id="310" r:id="rId58"/>
    <p:sldId id="311" r:id="rId59"/>
    <p:sldId id="312" r:id="rId60"/>
    <p:sldId id="313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8" r:id="rId69"/>
    <p:sldId id="329" r:id="rId70"/>
    <p:sldId id="327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8" r:id="rId82"/>
    <p:sldId id="340" r:id="rId83"/>
    <p:sldId id="341" r:id="rId84"/>
    <p:sldId id="342" r:id="rId85"/>
    <p:sldId id="343" r:id="rId86"/>
    <p:sldId id="349" r:id="rId87"/>
    <p:sldId id="344" r:id="rId88"/>
    <p:sldId id="346" r:id="rId89"/>
    <p:sldId id="347" r:id="rId90"/>
    <p:sldId id="350" r:id="rId91"/>
    <p:sldId id="351" r:id="rId92"/>
    <p:sldId id="352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5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14"/>
            <p14:sldId id="315"/>
            <p14:sldId id="316"/>
            <p14:sldId id="282"/>
            <p14:sldId id="283"/>
            <p14:sldId id="284"/>
            <p14:sldId id="285"/>
            <p14:sldId id="286"/>
            <p14:sldId id="288"/>
            <p14:sldId id="289"/>
            <p14:sldId id="290"/>
            <p14:sldId id="291"/>
            <p14:sldId id="317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18"/>
            <p14:sldId id="305"/>
            <p14:sldId id="306"/>
            <p14:sldId id="319"/>
            <p14:sldId id="308"/>
            <p14:sldId id="309"/>
            <p14:sldId id="310"/>
            <p14:sldId id="311"/>
            <p14:sldId id="312"/>
            <p14:sldId id="313"/>
            <p14:sldId id="320"/>
            <p14:sldId id="321"/>
            <p14:sldId id="322"/>
            <p14:sldId id="323"/>
            <p14:sldId id="324"/>
            <p14:sldId id="325"/>
            <p14:sldId id="326"/>
            <p14:sldId id="328"/>
            <p14:sldId id="329"/>
            <p14:sldId id="327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8"/>
            <p14:sldId id="340"/>
            <p14:sldId id="341"/>
            <p14:sldId id="342"/>
            <p14:sldId id="343"/>
            <p14:sldId id="349"/>
            <p14:sldId id="344"/>
            <p14:sldId id="346"/>
            <p14:sldId id="347"/>
            <p14:sldId id="350"/>
            <p14:sldId id="351"/>
            <p14:sldId id="35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 varScale="1">
        <p:scale>
          <a:sx n="143" d="100"/>
          <a:sy n="143" d="100"/>
        </p:scale>
        <p:origin x="-9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notesMaster" Target="notesMasters/notesMaster1.xml"/><Relationship Id="rId95" Type="http://schemas.openxmlformats.org/officeDocument/2006/relationships/handoutMaster" Target="handoutMasters/handoutMaster1.xml"/><Relationship Id="rId96" Type="http://schemas.openxmlformats.org/officeDocument/2006/relationships/printerSettings" Target="printerSettings/printerSettings1.bin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35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1828800" y="6629400"/>
            <a:ext cx="6553200" cy="30480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r>
              <a:rPr lang="en-US" smtClean="0"/>
              <a:t>The Practice of Computing Using Python, Punch, Enbody, ©2011 Pearson Addison-Wesley. All rights reserved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03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766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1" r:id="rId11"/>
    <p:sldLayoutId id="2147483662" r:id="rId12"/>
    <p:sldLayoutId id="2147483663" r:id="rId13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14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Files and Exceptions 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6918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95600"/>
            <a:ext cx="9144000" cy="134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25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write</a:t>
            </a:r>
            <a:endParaRPr lang="en-US" dirty="0"/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Once opened, you can write to a file (if the mode is appropriate):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my_file.write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(s) </a:t>
            </a:r>
          </a:p>
          <a:p>
            <a:pPr lvl="1"/>
            <a:r>
              <a:rPr lang="en-US" dirty="0" smtClean="0"/>
              <a:t>Writes the string </a:t>
            </a:r>
            <a:r>
              <a:rPr lang="en-US" dirty="0" err="1" smtClean="0"/>
              <a:t>s</a:t>
            </a:r>
            <a:r>
              <a:rPr lang="en-US" dirty="0" smtClean="0"/>
              <a:t> to the file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my_file.writelines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</a:p>
          <a:p>
            <a:pPr lvl="1"/>
            <a:r>
              <a:rPr lang="en-US" dirty="0" smtClean="0"/>
              <a:t>write a </a:t>
            </a:r>
            <a:r>
              <a:rPr lang="en-US" b="1" i="1" dirty="0" smtClean="0"/>
              <a:t>list of strings </a:t>
            </a:r>
            <a:r>
              <a:rPr lang="en-US" dirty="0" smtClean="0"/>
              <a:t>(one at a time) to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226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4145" b="-7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74267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Universal New Line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22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OS</a:t>
            </a:r>
            <a:r>
              <a:rPr lang="fr-FR" dirty="0" smtClean="0"/>
              <a:t>'</a:t>
            </a:r>
            <a:r>
              <a:rPr lang="en-US" dirty="0" smtClean="0"/>
              <a:t>s, different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operating system (Windows, OS X, Linux) developed certain standards for representing text</a:t>
            </a:r>
          </a:p>
          <a:p>
            <a:r>
              <a:rPr lang="en-US" dirty="0" smtClean="0"/>
              <a:t>In particular, they chose different ways to represent the end of a file, the end of a line, etc.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399" y="4267200"/>
            <a:ext cx="50387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new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get around this, Python provides </a:t>
            </a:r>
            <a:r>
              <a:rPr lang="en-US" b="1" i="1" dirty="0" smtClean="0"/>
              <a:t>by default </a:t>
            </a:r>
            <a:r>
              <a:rPr lang="en-US" dirty="0" smtClean="0"/>
              <a:t>a special file option to deal with variations of OS text encoding called Universal new line</a:t>
            </a:r>
            <a:endParaRPr lang="en-US" dirty="0"/>
          </a:p>
          <a:p>
            <a:r>
              <a:rPr lang="en-US" dirty="0" smtClean="0"/>
              <a:t>you can over-ride this with an option to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open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newline=</a:t>
            </a:r>
          </a:p>
          <a:p>
            <a:pPr lvl="1"/>
            <a:r>
              <a:rPr lang="en-US" dirty="0" smtClean="0"/>
              <a:t>look at the docs for what this entails.</a:t>
            </a:r>
          </a:p>
        </p:txBody>
      </p:sp>
    </p:spTree>
    <p:extLst>
      <p:ext uri="{BB962C8B-B14F-4D97-AF65-F5344CB8AC3E}">
        <p14:creationId xmlns:p14="http://schemas.microsoft.com/office/powerpoint/2010/main" val="1924923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Working with a file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18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current file position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file maintains a </a:t>
            </a:r>
            <a:r>
              <a:rPr lang="en-US" b="1" i="1" dirty="0" smtClean="0"/>
              <a:t>current </a:t>
            </a:r>
            <a:r>
              <a:rPr lang="en-US" b="1" i="1" dirty="0" smtClean="0"/>
              <a:t>file </a:t>
            </a:r>
            <a:r>
              <a:rPr lang="en-US" b="1" i="1" dirty="0" smtClean="0"/>
              <a:t>position</a:t>
            </a:r>
            <a:r>
              <a:rPr lang="en-US" dirty="0" smtClean="0"/>
              <a:t>. </a:t>
            </a:r>
            <a:endParaRPr lang="en-US" dirty="0" smtClean="0"/>
          </a:p>
          <a:p>
            <a:r>
              <a:rPr lang="en-US" dirty="0" smtClean="0"/>
              <a:t>It is the current position in the file, and indicates what the file will read next</a:t>
            </a:r>
          </a:p>
          <a:p>
            <a:r>
              <a:rPr lang="en-US" dirty="0" smtClean="0"/>
              <a:t>Is set by the mode table above</a:t>
            </a:r>
          </a:p>
        </p:txBody>
      </p:sp>
    </p:spTree>
    <p:extLst>
      <p:ext uri="{BB962C8B-B14F-4D97-AF65-F5344CB8AC3E}">
        <p14:creationId xmlns:p14="http://schemas.microsoft.com/office/powerpoint/2010/main" val="571809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 the file object buffer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the disk file is opened, the contents of the file are copied into the buffer of the file object</a:t>
            </a:r>
          </a:p>
          <a:p>
            <a:r>
              <a:rPr lang="en-US" smtClean="0"/>
              <a:t>Think of the file object as a very big list, where every index is one of the pieces of information of the file</a:t>
            </a:r>
          </a:p>
          <a:p>
            <a:r>
              <a:rPr lang="en-US" smtClean="0"/>
              <a:t>The current position is the present index in that list</a:t>
            </a:r>
          </a:p>
        </p:txBody>
      </p:sp>
    </p:spTree>
    <p:extLst>
      <p:ext uri="{BB962C8B-B14F-4D97-AF65-F5344CB8AC3E}">
        <p14:creationId xmlns:p14="http://schemas.microsoft.com/office/powerpoint/2010/main" val="321619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already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Files are bytes on disk. Two types, text and binary (we are working with text)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open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creates a connection between the disk contents and the program</a:t>
            </a:r>
          </a:p>
          <a:p>
            <a:r>
              <a:rPr lang="en-US" dirty="0" smtClean="0"/>
              <a:t>different modes of opening a file, </a:t>
            </a:r>
            <a:r>
              <a:rPr lang="fr-FR" dirty="0" smtClean="0"/>
              <a:t>'</a:t>
            </a:r>
            <a:r>
              <a:rPr lang="en-US" dirty="0" smtClean="0"/>
              <a:t>r</a:t>
            </a:r>
            <a:r>
              <a:rPr lang="fr-FR" dirty="0" smtClean="0"/>
              <a:t>'</a:t>
            </a:r>
            <a:r>
              <a:rPr lang="en-US" dirty="0" smtClean="0"/>
              <a:t>, </a:t>
            </a:r>
            <a:r>
              <a:rPr lang="fr-FR" dirty="0" smtClean="0"/>
              <a:t>'</a:t>
            </a:r>
            <a:r>
              <a:rPr lang="en-US" dirty="0" smtClean="0"/>
              <a:t>w</a:t>
            </a:r>
            <a:r>
              <a:rPr lang="fr-FR" dirty="0" smtClean="0"/>
              <a:t>'</a:t>
            </a:r>
            <a:r>
              <a:rPr lang="en-US" dirty="0" smtClean="0"/>
              <a:t>, </a:t>
            </a:r>
            <a:r>
              <a:rPr lang="fr-FR" dirty="0" smtClean="0"/>
              <a:t>'</a:t>
            </a:r>
            <a:r>
              <a:rPr lang="en-US" dirty="0" smtClean="0"/>
              <a:t>a</a:t>
            </a:r>
            <a:r>
              <a:rPr lang="fr-FR" dirty="0" smtClean="0"/>
              <a:t>'</a:t>
            </a:r>
            <a:endParaRPr lang="en-US" dirty="0" smtClean="0"/>
          </a:p>
          <a:p>
            <a:r>
              <a:rPr lang="en-US" dirty="0" smtClean="0"/>
              <a:t>files might have different encodings (default is utf_8)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0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4844" b="-148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08307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tell() method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tell()</a:t>
            </a:r>
            <a:r>
              <a:rPr lang="en-US" dirty="0" smtClean="0"/>
              <a:t> method tells you the current file position</a:t>
            </a:r>
          </a:p>
          <a:p>
            <a:r>
              <a:rPr lang="en-US" dirty="0" smtClean="0"/>
              <a:t>The positions are in bytes (think characters for UTF-8) from the beginning of the file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</a:rPr>
              <a:t>my_file.tell</a:t>
            </a:r>
            <a:r>
              <a:rPr lang="en-US" dirty="0" smtClean="0">
                <a:solidFill>
                  <a:srgbClr val="2D2D8A"/>
                </a:solidFill>
              </a:rPr>
              <a:t>()  </a:t>
            </a:r>
            <a:r>
              <a:rPr lang="en-US" dirty="0" smtClean="0"/>
              <a:t>=&gt; 42L</a:t>
            </a:r>
          </a:p>
        </p:txBody>
      </p:sp>
    </p:spTree>
    <p:extLst>
      <p:ext uri="{BB962C8B-B14F-4D97-AF65-F5344CB8AC3E}">
        <p14:creationId xmlns:p14="http://schemas.microsoft.com/office/powerpoint/2010/main" val="3337071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seek() method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seek() </a:t>
            </a:r>
            <a:r>
              <a:rPr lang="en-US" dirty="0" smtClean="0"/>
              <a:t>method updates the current file position to a new file index (in bytes offset from the beginning of the file)</a:t>
            </a:r>
          </a:p>
          <a:p>
            <a:r>
              <a:rPr lang="en-US" dirty="0" smtClean="0">
                <a:solidFill>
                  <a:srgbClr val="2D2D8A"/>
                </a:solidFill>
              </a:rPr>
              <a:t>fd.seek(0)</a:t>
            </a:r>
            <a:r>
              <a:rPr lang="en-US" dirty="0" smtClean="0"/>
              <a:t>	# to the beginning of the file</a:t>
            </a:r>
          </a:p>
          <a:p>
            <a:r>
              <a:rPr lang="en-US" dirty="0" smtClean="0">
                <a:solidFill>
                  <a:srgbClr val="2D2D8A"/>
                </a:solidFill>
              </a:rPr>
              <a:t>fd.seek(100)  </a:t>
            </a:r>
            <a:r>
              <a:rPr lang="en-US" dirty="0" smtClean="0"/>
              <a:t># 100 bytes from beginning</a:t>
            </a:r>
          </a:p>
        </p:txBody>
      </p:sp>
    </p:spTree>
    <p:extLst>
      <p:ext uri="{BB962C8B-B14F-4D97-AF65-F5344CB8AC3E}">
        <p14:creationId xmlns:p14="http://schemas.microsoft.com/office/powerpoint/2010/main" val="20182869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counting bytes is a pain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counting bytes is a pain 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has an optional argument set:</a:t>
            </a:r>
          </a:p>
          <a:p>
            <a:pPr lvl="1"/>
            <a:r>
              <a:rPr lang="en-US" dirty="0" smtClean="0"/>
              <a:t>0: count from the beginning</a:t>
            </a:r>
          </a:p>
          <a:p>
            <a:pPr lvl="1"/>
            <a:r>
              <a:rPr lang="en-US" dirty="0" smtClean="0"/>
              <a:t>1: count for the current file position</a:t>
            </a:r>
          </a:p>
          <a:p>
            <a:pPr lvl="1"/>
            <a:r>
              <a:rPr lang="en-US" dirty="0" smtClean="0"/>
              <a:t>2: count from the end (backwards)</a:t>
            </a:r>
          </a:p>
        </p:txBody>
      </p:sp>
    </p:spTree>
    <p:extLst>
      <p:ext uri="{BB962C8B-B14F-4D97-AF65-F5344CB8AC3E}">
        <p14:creationId xmlns:p14="http://schemas.microsoft.com/office/powerpoint/2010/main" val="360498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every read moves current forward</a:t>
            </a:r>
          </a:p>
        </p:txBody>
      </p:sp>
      <p:sp>
        <p:nvSpPr>
          <p:cNvPr id="440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read/</a:t>
            </a:r>
            <a:r>
              <a:rPr lang="en-US" dirty="0" err="1" smtClean="0"/>
              <a:t>readline</a:t>
            </a:r>
            <a:r>
              <a:rPr lang="en-US" dirty="0" smtClean="0"/>
              <a:t>/</a:t>
            </a:r>
            <a:r>
              <a:rPr lang="en-US" dirty="0" err="1" smtClean="0"/>
              <a:t>readlines</a:t>
            </a:r>
            <a:r>
              <a:rPr lang="en-US" dirty="0" smtClean="0"/>
              <a:t> moves the current </a:t>
            </a:r>
            <a:r>
              <a:rPr lang="en-US" dirty="0" err="1" smtClean="0"/>
              <a:t>pos</a:t>
            </a:r>
            <a:r>
              <a:rPr lang="en-US" dirty="0" smtClean="0"/>
              <a:t> forward</a:t>
            </a:r>
          </a:p>
          <a:p>
            <a:r>
              <a:rPr lang="en-US" dirty="0" smtClean="0"/>
              <a:t>when you hit the end, every read will just yield 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'' </a:t>
            </a:r>
            <a:r>
              <a:rPr lang="fr-FR" dirty="0" smtClean="0"/>
              <a:t>(</a:t>
            </a:r>
            <a:r>
              <a:rPr lang="fr-FR" dirty="0" err="1" smtClean="0"/>
              <a:t>empty</a:t>
            </a:r>
            <a:r>
              <a:rPr lang="fr-FR" dirty="0" smtClean="0"/>
              <a:t> string)</a:t>
            </a:r>
            <a:r>
              <a:rPr lang="en-US" dirty="0" smtClean="0"/>
              <a:t>, since you are at the end</a:t>
            </a:r>
          </a:p>
          <a:p>
            <a:pPr lvl="1"/>
            <a:r>
              <a:rPr lang="en-US" dirty="0" smtClean="0"/>
              <a:t>no indication of end-of-file this way!</a:t>
            </a:r>
          </a:p>
          <a:p>
            <a:r>
              <a:rPr lang="en-US" dirty="0" smtClean="0"/>
              <a:t>you need to seek to the beginning to start again (or close and open, seek is easier)</a:t>
            </a:r>
          </a:p>
        </p:txBody>
      </p:sp>
    </p:spTree>
    <p:extLst>
      <p:ext uri="{BB962C8B-B14F-4D97-AF65-F5344CB8AC3E}">
        <p14:creationId xmlns:p14="http://schemas.microsoft.com/office/powerpoint/2010/main" val="310866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9622" r="-9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4004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with</a:t>
            </a:r>
            <a:r>
              <a:rPr lang="en-US" dirty="0" smtClean="0"/>
              <a:t>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open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close</a:t>
            </a:r>
            <a:r>
              <a:rPr lang="en-US" dirty="0" smtClean="0"/>
              <a:t> occur in pairs (or should) so Python provides a shortcut,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with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</a:t>
            </a:r>
          </a:p>
          <a:p>
            <a:r>
              <a:rPr lang="en-US" dirty="0" smtClean="0"/>
              <a:t>creates a context that includes an exit which is invoked automatically</a:t>
            </a:r>
          </a:p>
          <a:p>
            <a:r>
              <a:rPr lang="en-US" dirty="0" smtClean="0"/>
              <a:t>for files, the exit is to close the file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with expression as variable: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9604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39385" b="-139385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 bwMode="auto">
          <a:xfrm>
            <a:off x="533400" y="762000"/>
            <a:ext cx="69074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File is closed automatically when </a:t>
            </a:r>
          </a:p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the suite ends</a:t>
            </a:r>
          </a:p>
        </p:txBody>
      </p:sp>
    </p:spTree>
    <p:extLst>
      <p:ext uri="{BB962C8B-B14F-4D97-AF65-F5344CB8AC3E}">
        <p14:creationId xmlns:p14="http://schemas.microsoft.com/office/powerpoint/2010/main" val="60047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read(size=1)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use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read() </a:t>
            </a:r>
            <a:r>
              <a:rPr lang="en-US" dirty="0" smtClean="0"/>
              <a:t>method to read just one byte at a time, and in combination with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seek</a:t>
            </a:r>
            <a:r>
              <a:rPr lang="en-US" dirty="0" smtClean="0"/>
              <a:t> move around the file and “look for things”. Once current is set, you can begin reading again</a:t>
            </a:r>
          </a:p>
        </p:txBody>
      </p:sp>
    </p:spTree>
    <p:extLst>
      <p:ext uri="{BB962C8B-B14F-4D97-AF65-F5344CB8AC3E}">
        <p14:creationId xmlns:p14="http://schemas.microsoft.com/office/powerpoint/2010/main" val="323202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on CSV files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29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what we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access, reading or writing, to a text file is by the use of strings</a:t>
            </a:r>
          </a:p>
          <a:p>
            <a:r>
              <a:rPr lang="en-US" dirty="0" smtClean="0"/>
              <a:t>iteration via 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loop gathers info from a file opened for reading one line at a time</a:t>
            </a:r>
          </a:p>
          <a:p>
            <a:r>
              <a:rPr lang="en-US" dirty="0" smtClean="0"/>
              <a:t>we write to a file opened for reading using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print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with an argument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file=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129928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spreadsheet is a very popular, and powerful, application for manipulating data</a:t>
            </a:r>
          </a:p>
          <a:p>
            <a:r>
              <a:rPr lang="en-US" dirty="0" smtClean="0"/>
              <a:t>Its popularity means there are many companies that provide their own version of the spreadsheet</a:t>
            </a:r>
          </a:p>
          <a:p>
            <a:r>
              <a:rPr lang="en-US" dirty="0" smtClean="0"/>
              <a:t>It would be nice if those different versions could share their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145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CSV, basic sharing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basic approach to share data is the comma separated value (CSV) format</a:t>
            </a:r>
          </a:p>
          <a:p>
            <a:pPr lvl="1"/>
            <a:r>
              <a:rPr lang="en-US" dirty="0" smtClean="0"/>
              <a:t>it is a text format, accessible to all apps</a:t>
            </a:r>
          </a:p>
          <a:p>
            <a:pPr lvl="1"/>
            <a:r>
              <a:rPr lang="en-US" dirty="0" smtClean="0"/>
              <a:t>each line (even if blank) is a row</a:t>
            </a:r>
          </a:p>
          <a:p>
            <a:pPr lvl="1"/>
            <a:r>
              <a:rPr lang="en-US" dirty="0" smtClean="0"/>
              <a:t>in each row, each value is separated from the others by a comma (even if it is blank)</a:t>
            </a:r>
          </a:p>
          <a:p>
            <a:pPr lvl="1"/>
            <a:r>
              <a:rPr lang="en-US" dirty="0" smtClean="0"/>
              <a:t>cannot capture complex things like formula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02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Spread sheet and corresponding CSV file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199"/>
            <a:ext cx="5715000" cy="2834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3810000"/>
            <a:ext cx="629138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CSV </a:t>
            </a:r>
            <a:r>
              <a:rPr lang="en-US" dirty="0" err="1" smtClean="0"/>
              <a:t>isn</a:t>
            </a:r>
            <a:r>
              <a:rPr lang="fr-FR" dirty="0" smtClean="0"/>
              <a:t>'</a:t>
            </a:r>
            <a:r>
              <a:rPr lang="en-US" dirty="0" smtClean="0"/>
              <a:t>t universal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simple as that sounds, even CSV format is not completely universal</a:t>
            </a:r>
          </a:p>
          <a:p>
            <a:pPr lvl="1"/>
            <a:r>
              <a:rPr lang="en-US" dirty="0" smtClean="0"/>
              <a:t>different apps have small variations</a:t>
            </a:r>
          </a:p>
          <a:p>
            <a:r>
              <a:rPr lang="en-US" dirty="0" smtClean="0"/>
              <a:t>Python provides a module to deal with these variations called the </a:t>
            </a:r>
            <a:r>
              <a:rPr lang="en-US" dirty="0" err="1" smtClean="0"/>
              <a:t>csv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This module allows you to read spreadsheet info into your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5188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reader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r>
              <a:rPr lang="en-US" dirty="0" smtClean="0"/>
              <a:t>import the </a:t>
            </a:r>
            <a:r>
              <a:rPr lang="en-US" dirty="0" err="1" smtClean="0"/>
              <a:t>csv</a:t>
            </a:r>
            <a:r>
              <a:rPr lang="en-US" dirty="0" smtClean="0"/>
              <a:t> module</a:t>
            </a:r>
          </a:p>
          <a:p>
            <a:r>
              <a:rPr lang="en-US" dirty="0" smtClean="0"/>
              <a:t>open the file as normally, creating a file object.</a:t>
            </a:r>
          </a:p>
          <a:p>
            <a:r>
              <a:rPr lang="en-US" dirty="0" smtClean="0"/>
              <a:t>create an instance of a </a:t>
            </a:r>
            <a:r>
              <a:rPr lang="en-US" dirty="0" err="1" smtClean="0"/>
              <a:t>csv</a:t>
            </a:r>
            <a:r>
              <a:rPr lang="en-US" dirty="0" smtClean="0"/>
              <a:t> reader, used to iterate through the file just opened</a:t>
            </a:r>
          </a:p>
          <a:p>
            <a:pPr lvl="1"/>
            <a:r>
              <a:rPr lang="en-US" dirty="0" smtClean="0"/>
              <a:t>you provide the file object as an argument to the constructor</a:t>
            </a:r>
          </a:p>
          <a:p>
            <a:r>
              <a:rPr lang="en-US" dirty="0" smtClean="0"/>
              <a:t>iterating with the reader object yields a row as a list of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62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14.2 (and output)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6858000" cy="2696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8" y="3962399"/>
            <a:ext cx="7592291" cy="25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311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things to note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Universal new line is working by default</a:t>
            </a:r>
          </a:p>
          <a:p>
            <a:pPr lvl="1"/>
            <a:r>
              <a:rPr lang="en-US" dirty="0" smtClean="0"/>
              <a:t>needed for this worksheet</a:t>
            </a:r>
          </a:p>
          <a:p>
            <a:r>
              <a:rPr lang="en-US" dirty="0" smtClean="0"/>
              <a:t>A blank line in the CSV shows up as an empty list</a:t>
            </a:r>
          </a:p>
          <a:p>
            <a:r>
              <a:rPr lang="en-US" dirty="0" smtClean="0"/>
              <a:t>empty column shows up as an empty string in the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752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csv</a:t>
            </a:r>
            <a:r>
              <a:rPr lang="en-US" dirty="0" smtClean="0"/>
              <a:t> writer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much the same, except:</a:t>
            </a:r>
          </a:p>
          <a:p>
            <a:r>
              <a:rPr lang="en-US" dirty="0" smtClean="0"/>
              <a:t>the opened file must have write enabled</a:t>
            </a:r>
          </a:p>
          <a:p>
            <a:r>
              <a:rPr lang="en-US" dirty="0" smtClean="0"/>
              <a:t>the method is </a:t>
            </a:r>
            <a:r>
              <a:rPr lang="en-US" dirty="0" err="1" smtClean="0">
                <a:solidFill>
                  <a:schemeClr val="accent6"/>
                </a:solidFill>
              </a:rPr>
              <a:t>writerow</a:t>
            </a:r>
            <a:r>
              <a:rPr lang="en-US" dirty="0" smtClean="0"/>
              <a:t>, and it takes a </a:t>
            </a:r>
            <a:r>
              <a:rPr lang="en-US" b="1" i="1" dirty="0" smtClean="0"/>
              <a:t>list of strings</a:t>
            </a:r>
            <a:r>
              <a:rPr lang="en-US" dirty="0" smtClean="0"/>
              <a:t> to be written as 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66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Listing 14.3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code listing is a good example of reading, modifying and then writing out a CSV file that could be read by a spreadsheet</a:t>
            </a:r>
          </a:p>
          <a:p>
            <a:r>
              <a:rPr lang="en-US" dirty="0" smtClean="0"/>
              <a:t>It involves lots of slicing (and has comments) so it is a good exercise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54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14.1</a:t>
            </a:r>
          </a:p>
          <a:p>
            <a:r>
              <a:rPr lang="en-US" dirty="0" smtClean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398915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os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865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the os module</a:t>
            </a:r>
            <a:endParaRPr lang="en-US"/>
          </a:p>
        </p:txBody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os</a:t>
            </a:r>
            <a:r>
              <a:rPr lang="en-US" dirty="0" smtClean="0"/>
              <a:t> module in Python is an interface between the operating system and the Python language.</a:t>
            </a:r>
          </a:p>
          <a:p>
            <a:r>
              <a:rPr lang="en-US" dirty="0" smtClean="0"/>
              <a:t>As such, it has many sub-functionalities dealing with various aspects.</a:t>
            </a:r>
          </a:p>
          <a:p>
            <a:r>
              <a:rPr lang="en-US" dirty="0" smtClean="0"/>
              <a:t>We will look mostly at the file related stuff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11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 directory/folder?</a:t>
            </a:r>
            <a:endParaRPr lang="en-US"/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Whether in Windows, Linux or on OS X, all OS</a:t>
            </a:r>
            <a:r>
              <a:rPr lang="fr-FR" dirty="0" smtClean="0"/>
              <a:t>'</a:t>
            </a:r>
            <a:r>
              <a:rPr lang="en-US" dirty="0" smtClean="0"/>
              <a:t>s maintain a </a:t>
            </a:r>
            <a:r>
              <a:rPr lang="en-US" b="1" i="1" dirty="0" smtClean="0"/>
              <a:t>directory 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directory is a container of files or other directories</a:t>
            </a:r>
          </a:p>
          <a:p>
            <a:r>
              <a:rPr lang="en-US" dirty="0" smtClean="0"/>
              <a:t>These directories are arranged in a hierarchy or tree</a:t>
            </a:r>
          </a:p>
          <a:p>
            <a:pPr lvl="1"/>
            <a:r>
              <a:rPr lang="en-US" dirty="0" smtClean="0"/>
              <a:t>remember hierarchy from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629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</a:t>
            </a:r>
            <a:r>
              <a:rPr lang="en-US" b="1" i="1" dirty="0" smtClean="0"/>
              <a:t>tree</a:t>
            </a:r>
            <a:endParaRPr lang="en-US" b="1" i="1" dirty="0"/>
          </a:p>
        </p:txBody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47800"/>
            <a:ext cx="3886200" cy="4525963"/>
          </a:xfrm>
        </p:spPr>
        <p:txBody>
          <a:bodyPr/>
          <a:lstStyle/>
          <a:p>
            <a:r>
              <a:rPr lang="en-US" dirty="0" smtClean="0"/>
              <a:t>it has a </a:t>
            </a:r>
            <a:r>
              <a:rPr lang="en-US" b="1" i="1" dirty="0" smtClean="0"/>
              <a:t>root</a:t>
            </a:r>
            <a:r>
              <a:rPr lang="en-US" dirty="0" smtClean="0"/>
              <a:t> node, with </a:t>
            </a:r>
            <a:r>
              <a:rPr lang="en-US" b="1" i="1" dirty="0" smtClean="0"/>
              <a:t>branch</a:t>
            </a:r>
            <a:r>
              <a:rPr lang="en-US" dirty="0" smtClean="0"/>
              <a:t> nodes, ends in </a:t>
            </a:r>
            <a:r>
              <a:rPr lang="en-US" b="1" i="1" dirty="0" smtClean="0"/>
              <a:t>leaf</a:t>
            </a:r>
            <a:r>
              <a:rPr lang="en-US" dirty="0" smtClean="0"/>
              <a:t> nodes</a:t>
            </a:r>
          </a:p>
          <a:p>
            <a:r>
              <a:rPr lang="en-US" dirty="0" smtClean="0"/>
              <a:t>the directory structure is hierarchy (tree)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867" y="3200400"/>
            <a:ext cx="6316133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9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Directory tree</a:t>
            </a:r>
            <a:endParaRPr lang="en-US"/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Directories can be organized in a hierarchy, with the root directory and subsequent branch and leaf directories</a:t>
            </a:r>
          </a:p>
          <a:p>
            <a:r>
              <a:rPr lang="en-US" dirty="0" smtClean="0"/>
              <a:t>Each directory can hold files or other directories</a:t>
            </a:r>
          </a:p>
          <a:p>
            <a:r>
              <a:rPr lang="en-US" dirty="0" smtClean="0"/>
              <a:t>This allows for sub and super directories</a:t>
            </a:r>
          </a:p>
          <a:p>
            <a:pPr lvl="1"/>
            <a:r>
              <a:rPr lang="en-US" dirty="0" smtClean="0"/>
              <a:t>just like in subclass/superclass in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3887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b="1" i="1" dirty="0" smtClean="0"/>
              <a:t>file path </a:t>
            </a:r>
            <a:r>
              <a:rPr lang="en-US" dirty="0" smtClean="0"/>
              <a:t>is a path through the tree</a:t>
            </a:r>
            <a:endParaRPr lang="en-US" dirty="0"/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path to a file is a path through the hierarchy to the node that contains a </a:t>
            </a:r>
            <a:r>
              <a:rPr lang="en-US" dirty="0" smtClean="0"/>
              <a:t>file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/bill/python/code/</a:t>
            </a:r>
            <a:r>
              <a:rPr lang="en-US" dirty="0" err="1" smtClean="0">
                <a:latin typeface="Courier New"/>
                <a:cs typeface="Courier New"/>
              </a:rPr>
              <a:t>myCode.py</a:t>
            </a:r>
            <a:endParaRPr lang="en-US" dirty="0" smtClean="0">
              <a:latin typeface="Courier New"/>
              <a:cs typeface="Courier New"/>
            </a:endParaRPr>
          </a:p>
          <a:p>
            <a:pPr lvl="1"/>
            <a:r>
              <a:rPr lang="en-US" dirty="0" smtClean="0"/>
              <a:t>path is from the root node /, to the bill directory, to the python directory, to the code directory where the file </a:t>
            </a:r>
            <a:r>
              <a:rPr lang="en-US" dirty="0" err="1" smtClean="0"/>
              <a:t>myCode.py</a:t>
            </a:r>
            <a:r>
              <a:rPr lang="en-US" dirty="0" smtClean="0"/>
              <a:t> resides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92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/</a:t>
            </a:r>
            <a:r>
              <a:rPr lang="en-US" dirty="0" smtClean="0"/>
              <a:t> in a path</a:t>
            </a:r>
            <a:endParaRPr lang="en-US" dirty="0"/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267200" cy="4525963"/>
          </a:xfrm>
        </p:spPr>
        <p:txBody>
          <a:bodyPr/>
          <a:lstStyle/>
          <a:p>
            <a:r>
              <a:rPr lang="en-US" dirty="0" smtClean="0"/>
              <a:t>think of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/ </a:t>
            </a:r>
            <a:r>
              <a:rPr lang="en-US" dirty="0" smtClean="0"/>
              <a:t>as an operator, showing something is a directory</a:t>
            </a:r>
          </a:p>
          <a:p>
            <a:r>
              <a:rPr lang="en-US" dirty="0" smtClean="0"/>
              <a:t>follow the path, the leaf is either a directory or file</a:t>
            </a:r>
            <a:endParaRPr lang="en-US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953000" y="1676400"/>
            <a:ext cx="2895600" cy="3459163"/>
            <a:chOff x="3120" y="1037"/>
            <a:chExt cx="1824" cy="2179"/>
          </a:xfrm>
        </p:grpSpPr>
        <p:sp>
          <p:nvSpPr>
            <p:cNvPr id="53257" name="Oval 5"/>
            <p:cNvSpPr>
              <a:spLocks noChangeArrowheads="1"/>
            </p:cNvSpPr>
            <p:nvPr/>
          </p:nvSpPr>
          <p:spPr bwMode="auto">
            <a:xfrm>
              <a:off x="3840" y="1056"/>
              <a:ext cx="51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258" name="Line 6"/>
            <p:cNvSpPr>
              <a:spLocks noChangeShapeType="1"/>
            </p:cNvSpPr>
            <p:nvPr/>
          </p:nvSpPr>
          <p:spPr bwMode="auto">
            <a:xfrm flipH="1">
              <a:off x="3744" y="1296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59" name="Line 7"/>
            <p:cNvSpPr>
              <a:spLocks noChangeShapeType="1"/>
            </p:cNvSpPr>
            <p:nvPr/>
          </p:nvSpPr>
          <p:spPr bwMode="auto">
            <a:xfrm>
              <a:off x="4128" y="1296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0" name="Oval 8"/>
            <p:cNvSpPr>
              <a:spLocks noChangeArrowheads="1"/>
            </p:cNvSpPr>
            <p:nvPr/>
          </p:nvSpPr>
          <p:spPr bwMode="auto">
            <a:xfrm>
              <a:off x="3552" y="1680"/>
              <a:ext cx="384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>
                  <a:latin typeface="Monaco" pitchFamily="-107" charset="0"/>
                </a:rPr>
                <a:t>/bill</a:t>
              </a:r>
            </a:p>
          </p:txBody>
        </p:sp>
        <p:sp>
          <p:nvSpPr>
            <p:cNvPr id="53261" name="Oval 9"/>
            <p:cNvSpPr>
              <a:spLocks noChangeArrowheads="1"/>
            </p:cNvSpPr>
            <p:nvPr/>
          </p:nvSpPr>
          <p:spPr bwMode="auto">
            <a:xfrm>
              <a:off x="4368" y="1680"/>
              <a:ext cx="384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400">
                  <a:latin typeface="Monaco" pitchFamily="-107" charset="0"/>
                </a:rPr>
                <a:t>/fred</a:t>
              </a:r>
            </a:p>
          </p:txBody>
        </p:sp>
        <p:sp>
          <p:nvSpPr>
            <p:cNvPr id="53262" name="Oval 10"/>
            <p:cNvSpPr>
              <a:spLocks noChangeArrowheads="1"/>
            </p:cNvSpPr>
            <p:nvPr/>
          </p:nvSpPr>
          <p:spPr bwMode="auto">
            <a:xfrm>
              <a:off x="3438" y="2256"/>
              <a:ext cx="546" cy="2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  <p:sp>
          <p:nvSpPr>
            <p:cNvPr id="53263" name="Line 11"/>
            <p:cNvSpPr>
              <a:spLocks noChangeShapeType="1"/>
            </p:cNvSpPr>
            <p:nvPr/>
          </p:nvSpPr>
          <p:spPr bwMode="auto">
            <a:xfrm flipH="1">
              <a:off x="3408" y="2544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4" name="Line 12"/>
            <p:cNvSpPr>
              <a:spLocks noChangeShapeType="1"/>
            </p:cNvSpPr>
            <p:nvPr/>
          </p:nvSpPr>
          <p:spPr bwMode="auto">
            <a:xfrm>
              <a:off x="3792" y="2544"/>
              <a:ext cx="38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5" name="Oval 13"/>
            <p:cNvSpPr>
              <a:spLocks noChangeArrowheads="1"/>
            </p:cNvSpPr>
            <p:nvPr/>
          </p:nvSpPr>
          <p:spPr bwMode="auto">
            <a:xfrm>
              <a:off x="3120" y="2928"/>
              <a:ext cx="624" cy="28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6" name="Oval 14"/>
            <p:cNvSpPr>
              <a:spLocks noChangeArrowheads="1"/>
            </p:cNvSpPr>
            <p:nvPr/>
          </p:nvSpPr>
          <p:spPr bwMode="auto">
            <a:xfrm>
              <a:off x="4080" y="2928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7" name="Line 15"/>
            <p:cNvSpPr>
              <a:spLocks noChangeShapeType="1"/>
            </p:cNvSpPr>
            <p:nvPr/>
          </p:nvSpPr>
          <p:spPr bwMode="auto">
            <a:xfrm flipH="1">
              <a:off x="4416" y="1920"/>
              <a:ext cx="144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8" name="Line 16"/>
            <p:cNvSpPr>
              <a:spLocks noChangeShapeType="1"/>
            </p:cNvSpPr>
            <p:nvPr/>
          </p:nvSpPr>
          <p:spPr bwMode="auto">
            <a:xfrm>
              <a:off x="4560" y="1920"/>
              <a:ext cx="240" cy="3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69" name="Oval 17"/>
            <p:cNvSpPr>
              <a:spLocks noChangeArrowheads="1"/>
            </p:cNvSpPr>
            <p:nvPr/>
          </p:nvSpPr>
          <p:spPr bwMode="auto">
            <a:xfrm>
              <a:off x="4272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0" name="Oval 18"/>
            <p:cNvSpPr>
              <a:spLocks noChangeArrowheads="1"/>
            </p:cNvSpPr>
            <p:nvPr/>
          </p:nvSpPr>
          <p:spPr bwMode="auto">
            <a:xfrm>
              <a:off x="4704" y="2304"/>
              <a:ext cx="240" cy="240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1" name="Line 19"/>
            <p:cNvSpPr>
              <a:spLocks noChangeShapeType="1"/>
            </p:cNvSpPr>
            <p:nvPr/>
          </p:nvSpPr>
          <p:spPr bwMode="auto">
            <a:xfrm>
              <a:off x="3744" y="1920"/>
              <a:ext cx="0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272" name="Text Box 20"/>
            <p:cNvSpPr txBox="1">
              <a:spLocks noChangeArrowheads="1"/>
            </p:cNvSpPr>
            <p:nvPr/>
          </p:nvSpPr>
          <p:spPr bwMode="auto">
            <a:xfrm>
              <a:off x="4014" y="1037"/>
              <a:ext cx="156" cy="23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800"/>
                <a:t>/</a:t>
              </a:r>
              <a:endParaRPr lang="en-US"/>
            </a:p>
          </p:txBody>
        </p:sp>
        <p:sp>
          <p:nvSpPr>
            <p:cNvPr id="53273" name="Text Box 21"/>
            <p:cNvSpPr txBox="1">
              <a:spLocks noChangeArrowheads="1"/>
            </p:cNvSpPr>
            <p:nvPr/>
          </p:nvSpPr>
          <p:spPr bwMode="auto">
            <a:xfrm>
              <a:off x="3428" y="2304"/>
              <a:ext cx="65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Monaco" pitchFamily="-107" charset="0"/>
                </a:rPr>
                <a:t>/python</a:t>
              </a:r>
            </a:p>
          </p:txBody>
        </p:sp>
        <p:sp>
          <p:nvSpPr>
            <p:cNvPr id="53274" name="Text Box 22"/>
            <p:cNvSpPr txBox="1">
              <a:spLocks noChangeArrowheads="1"/>
            </p:cNvSpPr>
            <p:nvPr/>
          </p:nvSpPr>
          <p:spPr bwMode="auto">
            <a:xfrm>
              <a:off x="3188" y="2976"/>
              <a:ext cx="652" cy="19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400">
                  <a:latin typeface="Monaco" pitchFamily="-107" charset="0"/>
                </a:rPr>
                <a:t>/code</a:t>
              </a:r>
            </a:p>
          </p:txBody>
        </p:sp>
      </p:grpSp>
      <p:sp>
        <p:nvSpPr>
          <p:cNvPr id="53254" name="Line 23"/>
          <p:cNvSpPr>
            <a:spLocks noChangeShapeType="1"/>
          </p:cNvSpPr>
          <p:nvPr/>
        </p:nvSpPr>
        <p:spPr bwMode="auto">
          <a:xfrm flipH="1">
            <a:off x="5715000" y="2133600"/>
            <a:ext cx="38100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5" name="Line 24"/>
          <p:cNvSpPr>
            <a:spLocks noChangeShapeType="1"/>
          </p:cNvSpPr>
          <p:nvPr/>
        </p:nvSpPr>
        <p:spPr bwMode="auto">
          <a:xfrm>
            <a:off x="5638800" y="312420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256" name="Line 25"/>
          <p:cNvSpPr>
            <a:spLocks noChangeShapeType="1"/>
          </p:cNvSpPr>
          <p:nvPr/>
        </p:nvSpPr>
        <p:spPr bwMode="auto">
          <a:xfrm flipH="1">
            <a:off x="5181600" y="4191000"/>
            <a:ext cx="3810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33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path String</a:t>
            </a:r>
            <a:endParaRPr lang="en-US" dirty="0"/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valid path string for python is a string which indicates a valid path in the directory structure</a:t>
            </a:r>
          </a:p>
          <a:p>
            <a:r>
              <a:rPr lang="en-US" dirty="0" smtClean="0"/>
              <a:t>Thus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code.py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is a valid path string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760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different 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paths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for different </a:t>
            </a:r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os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It turns out that each OS has its own way of specifying a path</a:t>
            </a:r>
          </a:p>
          <a:p>
            <a:pPr lvl="1" eaLnBrk="1" hangingPunct="1"/>
            <a:r>
              <a:rPr lang="en-US" dirty="0"/>
              <a:t>C:\bill\python\</a:t>
            </a:r>
            <a:r>
              <a:rPr lang="en-US" dirty="0" err="1"/>
              <a:t>myFile.py</a:t>
            </a:r>
            <a:endParaRPr lang="en-US" dirty="0"/>
          </a:p>
          <a:p>
            <a:pPr lvl="1" eaLnBrk="1" hangingPunct="1"/>
            <a:r>
              <a:rPr lang="en-US" dirty="0"/>
              <a:t>/Users/bill/python/</a:t>
            </a:r>
            <a:r>
              <a:rPr lang="en-US" dirty="0" err="1"/>
              <a:t>myFile.py</a:t>
            </a:r>
            <a:endParaRPr lang="en-US" dirty="0"/>
          </a:p>
          <a:p>
            <a:pPr eaLnBrk="1" hangingPunct="1"/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Nicely,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Python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knows that and translates to the appropriate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OS</a:t>
            </a:r>
            <a:endParaRPr lang="en-US" dirty="0">
              <a:ea typeface="ＭＳ Ｐゴシック" pitchFamily="-107" charset="-128"/>
              <a:cs typeface="ＭＳ Ｐゴシック" pitchFamily="-10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23948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Two special directory names</a:t>
            </a:r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directory name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.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is shortcut for the name of the current directory you are in as you traverse the directory tree</a:t>
            </a:r>
          </a:p>
          <a:p>
            <a:r>
              <a:rPr lang="en-US" dirty="0" smtClean="0"/>
              <a:t>The directory name 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..</a:t>
            </a:r>
            <a:r>
              <a:rPr lang="fr-FR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dirty="0" smtClean="0"/>
              <a:t>is a shortcut for the name of the parent directory of the current directory you are 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13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2176" r="-121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669037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err="1" smtClean="0"/>
              <a:t>os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os.getcwd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dirty="0" smtClean="0"/>
              <a:t>Returns the full path of the current working directory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os.chdir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Change the current directory to the path provided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os.listdir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Return a list of the files and directories in the path (including 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.</a:t>
            </a:r>
            <a:r>
              <a:rPr lang="fr-FR" dirty="0" smtClean="0">
                <a:solidFill>
                  <a:srgbClr val="660066"/>
                </a:solidFill>
                <a:latin typeface="Courier New"/>
                <a:cs typeface="Courier New"/>
              </a:rPr>
              <a:t>'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38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57900" b="-579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63617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792162"/>
          </a:xfrm>
        </p:spPr>
        <p:txBody>
          <a:bodyPr/>
          <a:lstStyle/>
          <a:p>
            <a:r>
              <a:rPr lang="en-US" dirty="0" smtClean="0"/>
              <a:t>Some more </a:t>
            </a:r>
            <a:r>
              <a:rPr lang="en-US" dirty="0" err="1" smtClean="0"/>
              <a:t>os</a:t>
            </a:r>
            <a:r>
              <a:rPr lang="en-US" dirty="0" smtClean="0"/>
              <a:t> commands</a:t>
            </a:r>
            <a:endParaRPr lang="en-US" dirty="0"/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55637"/>
            <a:ext cx="8229600" cy="4525963"/>
          </a:xfrm>
        </p:spPr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os.rename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source_path_str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, 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dest_path_str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Renames a file or directory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os.mkdir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make a new directory. So </a:t>
            </a:r>
            <a:r>
              <a:rPr lang="en-US" dirty="0" err="1" smtClean="0">
                <a:latin typeface="Courier New"/>
                <a:cs typeface="Courier New"/>
              </a:rPr>
              <a:t>os.mkdir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/Users/bill/python/new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</a:t>
            </a:r>
            <a:r>
              <a:rPr lang="en-US" dirty="0" smtClean="0"/>
              <a:t> creates the directory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new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under the directory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python</a:t>
            </a:r>
            <a:r>
              <a:rPr lang="en-US" dirty="0" smtClean="0"/>
              <a:t>.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os.remove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Removes </a:t>
            </a:r>
            <a:r>
              <a:rPr lang="en-US" dirty="0" smtClean="0"/>
              <a:t>the file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os.rmdir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Removes the directory, but the directory must be empty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335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walk function</a:t>
            </a:r>
            <a:endParaRPr lang="en-US"/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os.walk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dirty="0" smtClean="0"/>
              <a:t>Starts at the directory in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path_str</a:t>
            </a:r>
            <a:r>
              <a:rPr lang="en-US" dirty="0" smtClean="0"/>
              <a:t>. It yields three values:</a:t>
            </a:r>
          </a:p>
          <a:p>
            <a:pPr lvl="1"/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dir_name</a:t>
            </a:r>
            <a:r>
              <a:rPr lang="en-US" dirty="0" smtClean="0"/>
              <a:t>, name of the current directory</a:t>
            </a:r>
          </a:p>
          <a:p>
            <a:pPr lvl="1"/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dir_list</a:t>
            </a:r>
            <a:r>
              <a:rPr lang="en-US" dirty="0" smtClean="0"/>
              <a:t>, list of subdirectories in the directory</a:t>
            </a:r>
          </a:p>
          <a:p>
            <a:pPr lvl="1"/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files</a:t>
            </a:r>
            <a:r>
              <a:rPr lang="en-US" dirty="0" smtClean="0"/>
              <a:t>, list of files in the directory</a:t>
            </a:r>
          </a:p>
          <a:p>
            <a:r>
              <a:rPr lang="en-US" dirty="0" smtClean="0"/>
              <a:t>If you iterate through, walk will visit every directory in the tree. Default is </a:t>
            </a:r>
            <a:r>
              <a:rPr lang="en-US" dirty="0" smtClean="0"/>
              <a:t>top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73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Walk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68432" b="-68432"/>
          <a:stretch>
            <a:fillRect/>
          </a:stretch>
        </p:blipFill>
        <p:spPr>
          <a:xfrm>
            <a:off x="41535" y="1120158"/>
            <a:ext cx="9102465" cy="5006005"/>
          </a:xfrm>
        </p:spPr>
      </p:pic>
    </p:spTree>
    <p:extLst>
      <p:ext uri="{BB962C8B-B14F-4D97-AF65-F5344CB8AC3E}">
        <p14:creationId xmlns:p14="http://schemas.microsoft.com/office/powerpoint/2010/main" val="13023916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os.path</a:t>
            </a:r>
            <a:r>
              <a:rPr lang="en-US" dirty="0" smtClean="0"/>
              <a:t> module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00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err="1">
                <a:ea typeface="ＭＳ Ｐゴシック" pitchFamily="-107" charset="-128"/>
                <a:cs typeface="ＭＳ Ｐゴシック" pitchFamily="-107" charset="-128"/>
              </a:rPr>
              <a:t>os.path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 module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7" charset="2"/>
              <a:buNone/>
            </a:pP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allows you to gather some info on a 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path</a:t>
            </a:r>
            <a:r>
              <a:rPr lang="fr-FR" dirty="0" smtClean="0">
                <a:ea typeface="ＭＳ Ｐゴシック" pitchFamily="-107" charset="-128"/>
                <a:cs typeface="ＭＳ Ｐゴシック" pitchFamily="-107" charset="-128"/>
              </a:rPr>
              <a:t>'</a:t>
            </a:r>
            <a:r>
              <a:rPr lang="en-US" dirty="0" smtClean="0">
                <a:ea typeface="ＭＳ Ｐゴシック" pitchFamily="-107" charset="-128"/>
                <a:cs typeface="ＭＳ Ｐゴシック" pitchFamily="-107" charset="-128"/>
              </a:rPr>
              <a:t>s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existence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os.path.isfile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is this a path to an existing file (T/F)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os.path.isdir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is this a path to an existing directory (T/F)</a:t>
            </a:r>
          </a:p>
          <a:p>
            <a:pPr eaLnBrk="1" hangingPunct="1">
              <a:lnSpc>
                <a:spcPct val="90000"/>
              </a:lnSpc>
            </a:pPr>
            <a:r>
              <a:rPr lang="en-US" dirty="0" err="1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os.path.exists</a:t>
            </a:r>
            <a:r>
              <a:rPr lang="en-US" dirty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path_str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07" charset="-128"/>
                <a:cs typeface="Courier New"/>
              </a:rPr>
              <a:t>) </a:t>
            </a:r>
            <a:r>
              <a:rPr lang="en-US" dirty="0">
                <a:ea typeface="ＭＳ Ｐゴシック" pitchFamily="-107" charset="-128"/>
                <a:cs typeface="ＭＳ Ｐゴシック" pitchFamily="-107" charset="-128"/>
              </a:rPr>
              <a:t>the path (either as a file or directory) exists (T/F)</a:t>
            </a:r>
          </a:p>
        </p:txBody>
      </p:sp>
    </p:spTree>
    <p:extLst>
      <p:ext uri="{BB962C8B-B14F-4D97-AF65-F5344CB8AC3E}">
        <p14:creationId xmlns:p14="http://schemas.microsoft.com/office/powerpoint/2010/main" val="3593822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487362"/>
          </a:xfrm>
        </p:spPr>
        <p:txBody>
          <a:bodyPr/>
          <a:lstStyle/>
          <a:p>
            <a:r>
              <a:rPr lang="en-US" dirty="0" err="1" smtClean="0"/>
              <a:t>os.path</a:t>
            </a:r>
            <a:r>
              <a:rPr lang="en-US" dirty="0" smtClean="0"/>
              <a:t> names</a:t>
            </a:r>
            <a:endParaRPr lang="en-US" dirty="0"/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609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/>
              <a:t>assume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 =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rgbClr val="2D2D8A"/>
              </a:solidFill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os.path.basename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os.path.dirname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os.path.split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en-US" sz="2800" dirty="0" smtClean="0">
                <a:latin typeface="Courier New"/>
                <a:cs typeface="Courier New"/>
              </a:rPr>
              <a:t>[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Users/bill/python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,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latin typeface="Courier New"/>
                <a:cs typeface="Courier New"/>
              </a:rPr>
              <a:t>myFile.py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]</a:t>
            </a:r>
          </a:p>
          <a:p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os.path.splitext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(p)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myFile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,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.</a:t>
            </a:r>
            <a:r>
              <a:rPr lang="en-US" sz="2800" dirty="0" err="1" smtClean="0">
                <a:latin typeface="Courier New"/>
                <a:cs typeface="Courier New"/>
              </a:rPr>
              <a:t>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 smtClean="0">
              <a:latin typeface="Courier New"/>
              <a:cs typeface="Courier New"/>
            </a:endParaRPr>
          </a:p>
          <a:p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os.path.join(os.path.split(p)[0],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other.py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/>
              <a:t>returns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/Users/bill/python/</a:t>
            </a:r>
            <a:r>
              <a:rPr lang="en-US" sz="2800" dirty="0" err="1" smtClean="0">
                <a:latin typeface="Courier New"/>
                <a:cs typeface="Courier New"/>
              </a:rPr>
              <a:t>other.py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079004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884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to find strings in files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main point of this function is to look through all the files in a directory structure and see if a particular string exists in any of those files</a:t>
            </a:r>
          </a:p>
          <a:p>
            <a:r>
              <a:rPr lang="en-US" dirty="0" smtClean="0"/>
              <a:t>Pretty useful for mining a set of files</a:t>
            </a:r>
          </a:p>
          <a:p>
            <a:r>
              <a:rPr lang="en-US" dirty="0" smtClean="0"/>
              <a:t>lots of comments so you can follow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results, searching for </a:t>
            </a:r>
            <a:r>
              <a:rPr lang="en-US" dirty="0" smtClean="0">
                <a:latin typeface="Courier New"/>
                <a:cs typeface="Courier New"/>
              </a:rPr>
              <a:t>"This"</a:t>
            </a:r>
            <a:endParaRPr lang="en-US" dirty="0">
              <a:latin typeface="Courier New"/>
              <a:cs typeface="Courier New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45628" b="-456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8547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8884920" cy="1676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5000"/>
            <a:ext cx="9109364" cy="223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620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Exceptions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86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already know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try-except suite to catch errors: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try: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 to watch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err="1" smtClean="0">
                <a:latin typeface="Courier New"/>
                <a:cs typeface="Courier New"/>
              </a:rPr>
              <a:t>ParticularError</a:t>
            </a: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error suite</a:t>
            </a:r>
          </a:p>
          <a:p>
            <a:pPr marL="0" indent="0">
              <a:buNone/>
            </a:pP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793782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of what we know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 suite contains code that we want to watch:</a:t>
            </a:r>
          </a:p>
          <a:p>
            <a:pPr lvl="1"/>
            <a:r>
              <a:rPr lang="en-US" dirty="0" smtClean="0"/>
              <a:t>if an error occurs the try suite stops and looks for an except suite that can handle the error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except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suite has a particular error it can handle and a suite of code for handling that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507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Flow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2512" b="-251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630049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037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399"/>
            <a:ext cx="7315200" cy="616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033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continuing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8200"/>
            <a:ext cx="915028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7860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Check for specific exceptions</a:t>
            </a:r>
            <a:endParaRPr lang="en-US"/>
          </a:p>
        </p:txBody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Turns out that you don’t have to check for an exception type. You can just have an exception without an particular error and it will catch anything</a:t>
            </a:r>
          </a:p>
          <a:p>
            <a:r>
              <a:rPr lang="en-US" smtClean="0"/>
              <a:t>That is a bad idea. How can you fix (or recover from) an error if you don’t know the kind of exception</a:t>
            </a:r>
          </a:p>
          <a:p>
            <a:r>
              <a:rPr lang="en-US" smtClean="0"/>
              <a:t>Label your exceptions, all that you expect!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71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exceptions are there?</a:t>
            </a:r>
            <a:endParaRPr lang="en-US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In the present Python, there is a set of exceptions that are pre-labeled.</a:t>
            </a:r>
          </a:p>
          <a:p>
            <a:r>
              <a:rPr lang="en-US" smtClean="0"/>
              <a:t>To find the exception for a case you are interested it, easy enough to try it in the interpreter and see what comes up</a:t>
            </a:r>
          </a:p>
          <a:p>
            <a:r>
              <a:rPr lang="en-US" smtClean="0"/>
              <a:t>The interpreter tells you what the exception is for that case.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841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ways to read</a:t>
            </a:r>
            <a:endParaRPr lang="en-US" dirty="0"/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95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my_file.read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Reads the entire contents of the file as a string and returns it. It can take an optional argument integer to limit the read to N bytes, that is </a:t>
            </a:r>
            <a:r>
              <a:rPr lang="en-US" dirty="0" err="1" smtClean="0"/>
              <a:t>my_file.read</a:t>
            </a:r>
            <a:r>
              <a:rPr lang="en-US" dirty="0" smtClean="0"/>
              <a:t>(N)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my_file.readline</a:t>
            </a:r>
            <a:r>
              <a:rPr lang="en-US" dirty="0" smtClean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</a:p>
          <a:p>
            <a:pPr lvl="1"/>
            <a:r>
              <a:rPr lang="en-US" dirty="0" smtClean="0"/>
              <a:t>Delivers the next line as a string.</a:t>
            </a:r>
          </a:p>
          <a:p>
            <a:r>
              <a:rPr lang="en-US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my_file.readlines</a:t>
            </a:r>
            <a:r>
              <a:rPr lang="en-US" dirty="0">
                <a:solidFill>
                  <a:srgbClr val="2D2D8A"/>
                </a:solidFill>
                <a:latin typeface="Courier New"/>
                <a:cs typeface="Courier New"/>
              </a:rPr>
              <a:t>() </a:t>
            </a:r>
            <a:r>
              <a:rPr lang="en-US" dirty="0" smtClean="0">
                <a:solidFill>
                  <a:srgbClr val="2D2D8A"/>
                </a:solidFill>
                <a:cs typeface="Courier New"/>
              </a:rPr>
              <a:t># note plural</a:t>
            </a:r>
            <a:endParaRPr lang="en-US" dirty="0">
              <a:solidFill>
                <a:srgbClr val="2D2D8A"/>
              </a:solidFill>
              <a:cs typeface="Courier New"/>
            </a:endParaRPr>
          </a:p>
          <a:p>
            <a:pPr lvl="1"/>
            <a:r>
              <a:rPr lang="en-US" dirty="0"/>
              <a:t>Returns a </a:t>
            </a:r>
            <a:r>
              <a:rPr lang="en-US" b="1" i="1" dirty="0"/>
              <a:t>single list </a:t>
            </a:r>
            <a:r>
              <a:rPr lang="en-US" dirty="0"/>
              <a:t>of all the lines from the file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93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2106" r="-321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737911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133600" y="5105400"/>
            <a:ext cx="990600" cy="5334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133600" y="2819400"/>
            <a:ext cx="2133600" cy="5334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Examples</a:t>
            </a:r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6781800" cy="4495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&gt;&gt;&gt; 100/0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Traceback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 File "&lt;pyshell#1&gt;",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 100/0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ZeroDivisionError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: integer division or modulo by zero</a:t>
            </a:r>
          </a:p>
          <a:p>
            <a:pPr eaLnBrk="1" hangingPunct="1">
              <a:buFont typeface="Wingdings" pitchFamily="-108" charset="2"/>
              <a:buNone/>
            </a:pPr>
            <a:endParaRPr lang="en-US" sz="2000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&gt;&gt;&gt; open('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badFileName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')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Traceback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(most recent call last):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 File "&lt;pyshell#2&gt;", line 1, in &lt;module&gt;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   open('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badFileName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')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IOError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: [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Errno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 2] No such file or directory: '</a:t>
            </a:r>
            <a:r>
              <a:rPr lang="en-US" sz="2000" dirty="0" err="1">
                <a:ea typeface="ＭＳ Ｐゴシック" pitchFamily="-108" charset="-128"/>
                <a:cs typeface="ＭＳ Ｐゴシック" pitchFamily="-108" charset="-128"/>
              </a:rPr>
              <a:t>badFileName</a:t>
            </a:r>
            <a:r>
              <a:rPr lang="en-US" sz="2000" dirty="0"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701" name="Text Box 4"/>
          <p:cNvSpPr txBox="1">
            <a:spLocks noChangeArrowheads="1"/>
          </p:cNvSpPr>
          <p:nvPr/>
        </p:nvSpPr>
        <p:spPr bwMode="auto">
          <a:xfrm>
            <a:off x="304800" y="2895600"/>
            <a:ext cx="1131888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error</a:t>
            </a:r>
          </a:p>
          <a:p>
            <a:r>
              <a:rPr lang="en-US"/>
              <a:t>names</a:t>
            </a:r>
          </a:p>
          <a:p>
            <a:r>
              <a:rPr lang="en-US"/>
              <a:t>CAPS</a:t>
            </a:r>
          </a:p>
          <a:p>
            <a:r>
              <a:rPr lang="en-US"/>
              <a:t>matter!</a:t>
            </a:r>
          </a:p>
        </p:txBody>
      </p:sp>
      <p:sp>
        <p:nvSpPr>
          <p:cNvPr id="29702" name="Line 5"/>
          <p:cNvSpPr>
            <a:spLocks noChangeShapeType="1"/>
          </p:cNvSpPr>
          <p:nvPr/>
        </p:nvSpPr>
        <p:spPr bwMode="auto">
          <a:xfrm flipV="1">
            <a:off x="1371600" y="3124200"/>
            <a:ext cx="838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3" name="Line 6"/>
          <p:cNvSpPr>
            <a:spLocks noChangeShapeType="1"/>
          </p:cNvSpPr>
          <p:nvPr/>
        </p:nvSpPr>
        <p:spPr bwMode="auto">
          <a:xfrm>
            <a:off x="1371600" y="3276600"/>
            <a:ext cx="99060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1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Philosophy of Exception Handling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770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Dealing with problems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Two ways to deal with exceptions</a:t>
            </a:r>
          </a:p>
          <a:p>
            <a:r>
              <a:rPr lang="en-US" b="1" i="1" dirty="0" smtClean="0"/>
              <a:t>LBYL</a:t>
            </a:r>
            <a:r>
              <a:rPr lang="en-US" dirty="0" smtClean="0"/>
              <a:t>: Look Before you Leap</a:t>
            </a:r>
          </a:p>
          <a:p>
            <a:r>
              <a:rPr lang="en-US" b="1" i="1" dirty="0" smtClean="0"/>
              <a:t>EAFP</a:t>
            </a:r>
            <a:r>
              <a:rPr lang="en-US" dirty="0" smtClean="0"/>
              <a:t>: Easier to Ask Forgiveness than Permission (famous quote by Grace Hopper)</a:t>
            </a:r>
          </a:p>
        </p:txBody>
      </p:sp>
    </p:spTree>
    <p:extLst>
      <p:ext uri="{BB962C8B-B14F-4D97-AF65-F5344CB8AC3E}">
        <p14:creationId xmlns:p14="http://schemas.microsoft.com/office/powerpoint/2010/main" val="32511808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Before You Leap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this we mean that before we execute a statement, we check all aspects to make sure it executes correctly:</a:t>
            </a:r>
          </a:p>
          <a:p>
            <a:pPr lvl="1"/>
            <a:r>
              <a:rPr lang="en-US" dirty="0" smtClean="0"/>
              <a:t>if it requires a string, check that</a:t>
            </a:r>
          </a:p>
          <a:p>
            <a:pPr lvl="1"/>
            <a:r>
              <a:rPr lang="en-US" dirty="0" smtClean="0"/>
              <a:t>if it requires a dictionary key, check that</a:t>
            </a:r>
          </a:p>
          <a:p>
            <a:r>
              <a:rPr lang="en-US" dirty="0" smtClean="0"/>
              <a:t>Tends to make code messy. The heart of the code (what you want it to do) is hidden by all the checking.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60644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95400"/>
          </a:xfrm>
        </p:spPr>
        <p:txBody>
          <a:bodyPr/>
          <a:lstStyle/>
          <a:p>
            <a:r>
              <a:rPr lang="en-US" dirty="0" smtClean="0"/>
              <a:t>Easier to Ask Forgiveness than Permission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this we mean, run any statement you want, no checking required</a:t>
            </a:r>
          </a:p>
          <a:p>
            <a:r>
              <a:rPr lang="en-US" dirty="0" smtClean="0"/>
              <a:t>However, be ready to “clean up any messes” by catching errors that occur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try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suite code reflects what you want to do and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except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code what you want to do on error. Cleaner separation!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387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likes EAFP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Python programmers support the </a:t>
            </a:r>
            <a:r>
              <a:rPr lang="en-US" b="1" i="1" dirty="0" smtClean="0"/>
              <a:t>EAFP</a:t>
            </a:r>
            <a:r>
              <a:rPr lang="en-US" dirty="0" smtClean="0"/>
              <a:t> approach:</a:t>
            </a:r>
          </a:p>
          <a:p>
            <a:pPr lvl="1"/>
            <a:r>
              <a:rPr lang="en-US" dirty="0" smtClean="0"/>
              <a:t>run the code, let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suites deal with the errors. Don’t check first.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5888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14-6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9286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5030" b="-150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559788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Extensions to the basic Exception Model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5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file</a:t>
            </a:r>
            <a:endParaRPr lang="en-US" dirty="0"/>
          </a:p>
        </p:txBody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</a:t>
            </a:r>
            <a:r>
              <a:rPr lang="fr-FR" dirty="0" smtClean="0"/>
              <a:t>'</a:t>
            </a:r>
            <a:r>
              <a:rPr lang="en-US" dirty="0" err="1" smtClean="0"/>
              <a:t>ll</a:t>
            </a:r>
            <a:r>
              <a:rPr lang="en-US" dirty="0" smtClean="0"/>
              <a:t> work with a file called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temp.txt</a:t>
            </a:r>
            <a:r>
              <a:rPr lang="en-US" dirty="0"/>
              <a:t> </a:t>
            </a:r>
            <a:r>
              <a:rPr lang="en-US" dirty="0" smtClean="0"/>
              <a:t>which has the following file contents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First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Second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Third Line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Fourth Line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6092084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2, finally suite</a:t>
            </a:r>
            <a:endParaRPr lang="en-US" dirty="0"/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 dirty="0" smtClean="0"/>
              <a:t>you can add a </a:t>
            </a:r>
            <a:r>
              <a:rPr lang="en-US" dirty="0" smtClean="0">
                <a:latin typeface="Courier New"/>
                <a:cs typeface="Courier New"/>
              </a:rPr>
              <a:t>finally </a:t>
            </a:r>
            <a:r>
              <a:rPr lang="en-US" dirty="0" smtClean="0"/>
              <a:t>suite at the end of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group</a:t>
            </a:r>
          </a:p>
          <a:p>
            <a:r>
              <a:rPr lang="en-US" dirty="0" smtClean="0"/>
              <a:t>the finally suite is run as you exit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suite, </a:t>
            </a:r>
            <a:r>
              <a:rPr lang="en-US" b="1" i="1" dirty="0" smtClean="0"/>
              <a:t>no matter whether an error occurred or not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even </a:t>
            </a:r>
            <a:r>
              <a:rPr lang="en-US" dirty="0" smtClean="0"/>
              <a:t>if an exception raised in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suite was not handled!</a:t>
            </a:r>
          </a:p>
          <a:p>
            <a:r>
              <a:rPr lang="en-US" dirty="0" smtClean="0"/>
              <a:t>Gives you an opportunity to clean up as you exit 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/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695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 and with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finally</a:t>
            </a:r>
            <a:r>
              <a:rPr lang="en-US" dirty="0" smtClean="0"/>
              <a:t> is related to a </a:t>
            </a:r>
            <a:r>
              <a:rPr lang="en-US" dirty="0" smtClean="0">
                <a:latin typeface="Courier New"/>
                <a:cs typeface="Courier New"/>
              </a:rPr>
              <a:t>with</a:t>
            </a:r>
            <a:r>
              <a:rPr lang="en-US" dirty="0" smtClean="0"/>
              <a:t> statement:</a:t>
            </a:r>
          </a:p>
          <a:p>
            <a:r>
              <a:rPr lang="en-US" dirty="0" smtClean="0"/>
              <a:t>creates a context (the </a:t>
            </a:r>
            <a:r>
              <a:rPr lang="en-US" dirty="0" smtClean="0">
                <a:latin typeface="Courier New"/>
                <a:cs typeface="Courier New"/>
              </a:rPr>
              <a:t>try</a:t>
            </a:r>
            <a:r>
              <a:rPr lang="en-US" dirty="0" smtClean="0"/>
              <a:t> suite)</a:t>
            </a:r>
          </a:p>
          <a:p>
            <a:r>
              <a:rPr lang="en-US" dirty="0" smtClean="0"/>
              <a:t>has an exit, namely execute the </a:t>
            </a:r>
            <a:r>
              <a:rPr lang="en-US" dirty="0" smtClean="0">
                <a:latin typeface="Courier New"/>
                <a:cs typeface="Courier New"/>
              </a:rPr>
              <a:t>finally</a:t>
            </a:r>
            <a:r>
              <a:rPr lang="en-US" dirty="0" smtClean="0"/>
              <a:t> suite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671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3, </a:t>
            </a:r>
            <a:r>
              <a:rPr lang="en-US" dirty="0" smtClean="0">
                <a:latin typeface="Courier New"/>
                <a:cs typeface="Courier New"/>
              </a:rPr>
              <a:t>else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dirty="0" smtClean="0"/>
              <a:t>One way to think about things is to think of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as a kind of condition (an exception condition) and the </a:t>
            </a:r>
            <a:r>
              <a:rPr lang="en-US" dirty="0" smtClean="0">
                <a:latin typeface="Courier New"/>
                <a:cs typeface="Courier New"/>
              </a:rPr>
              <a:t>except</a:t>
            </a:r>
            <a:r>
              <a:rPr lang="en-US" dirty="0" smtClean="0">
                <a:latin typeface="Arial"/>
                <a:cs typeface="Arial"/>
              </a:rPr>
              <a:t>s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/>
              <a:t>as conditional clauses</a:t>
            </a:r>
          </a:p>
          <a:p>
            <a:r>
              <a:rPr lang="en-US" dirty="0" smtClean="0"/>
              <a:t>if an exception occurs then you match the exception 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latin typeface="Courier New"/>
                <a:cs typeface="Courier New"/>
              </a:rPr>
              <a:t>else </a:t>
            </a:r>
            <a:r>
              <a:rPr lang="en-US" dirty="0" smtClean="0"/>
              <a:t>clause covers the non-exception condition. It runs when the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suite does not encounter an error.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344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whole thing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81200" y="1143000"/>
            <a:ext cx="54102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try: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code to try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 </a:t>
            </a:r>
            <a:r>
              <a:rPr lang="en-US" sz="2400" dirty="0" smtClean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PythonError1</a:t>
            </a: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exception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 </a:t>
            </a:r>
            <a:r>
              <a:rPr lang="en-US" sz="2400" dirty="0" smtClean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PythonError2</a:t>
            </a: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exception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except: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	  default except code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non exception case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finally:</a:t>
            </a:r>
          </a:p>
          <a:p>
            <a:pPr eaLnBrk="1" hangingPunct="1">
              <a:lnSpc>
                <a:spcPct val="90000"/>
              </a:lnSpc>
              <a:buFont typeface="Wingdings" pitchFamily="-108" charset="2"/>
              <a:buNone/>
            </a:pPr>
            <a:r>
              <a:rPr lang="en-US" sz="2400" dirty="0">
                <a:latin typeface="Courier New" pitchFamily="-108" charset="0"/>
                <a:ea typeface="ＭＳ Ｐゴシック" pitchFamily="-108" charset="-128"/>
                <a:cs typeface="ＭＳ Ｐゴシック" pitchFamily="-108" charset="-128"/>
              </a:rPr>
              <a:t>   clean up code</a:t>
            </a:r>
          </a:p>
        </p:txBody>
      </p:sp>
    </p:spTree>
    <p:extLst>
      <p:ext uri="{BB962C8B-B14F-4D97-AF65-F5344CB8AC3E}">
        <p14:creationId xmlns:p14="http://schemas.microsoft.com/office/powerpoint/2010/main" val="252624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14-7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1095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5355" r="-53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04019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Raising and creating your own exceptions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480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invoking yourself, raise</a:t>
            </a:r>
            <a:endParaRPr lang="en-US" dirty="0"/>
          </a:p>
        </p:txBody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You can also choose to invoke the exception system anytime you like with the </a:t>
            </a: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smtClean="0"/>
              <a:t>command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yException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you can check for odd conditions, </a:t>
            </a:r>
            <a:r>
              <a:rPr lang="en-US" dirty="0" smtClean="0">
                <a:latin typeface="Courier New"/>
                <a:cs typeface="Courier New"/>
              </a:rPr>
              <a:t>raise </a:t>
            </a:r>
            <a:r>
              <a:rPr lang="en-US" dirty="0" smtClean="0"/>
              <a:t>them as an error, then catch them</a:t>
            </a:r>
          </a:p>
          <a:p>
            <a:r>
              <a:rPr lang="en-US" dirty="0" smtClean="0"/>
              <a:t>they must be part of the existing exception hierarchy in Python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7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Non-local catch</a:t>
            </a:r>
            <a:endParaRPr lang="en-US" dirty="0"/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Interestingly,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suite does not have to be right next to the try suite.</a:t>
            </a:r>
          </a:p>
          <a:p>
            <a:r>
              <a:rPr lang="en-US" dirty="0" smtClean="0"/>
              <a:t>In fact, the </a:t>
            </a:r>
            <a:r>
              <a:rPr lang="en-US" dirty="0" smtClean="0">
                <a:latin typeface="Courier New"/>
                <a:cs typeface="Courier New"/>
              </a:rPr>
              <a:t>except </a:t>
            </a:r>
            <a:r>
              <a:rPr lang="en-US" dirty="0" smtClean="0"/>
              <a:t>that catches a </a:t>
            </a:r>
            <a:r>
              <a:rPr lang="en-US" dirty="0" smtClean="0">
                <a:latin typeface="Courier New"/>
                <a:cs typeface="Courier New"/>
              </a:rPr>
              <a:t>try </a:t>
            </a:r>
            <a:r>
              <a:rPr lang="en-US" dirty="0" smtClean="0"/>
              <a:t>error can be in another function</a:t>
            </a:r>
          </a:p>
          <a:p>
            <a:r>
              <a:rPr lang="en-US" dirty="0" smtClean="0"/>
              <a:t>Python maintains a chain of function invocations. If an error occurs in a function and it cannot catch it, it looks to the function that called it to catch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1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your own exception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can make your own exception. </a:t>
            </a:r>
          </a:p>
          <a:p>
            <a:r>
              <a:rPr lang="en-US" dirty="0" smtClean="0"/>
              <a:t>Exceptions are classes, so you can make a new exception by making a new subclass: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class </a:t>
            </a:r>
            <a:r>
              <a:rPr lang="en-US" dirty="0" err="1">
                <a:latin typeface="Courier New"/>
                <a:cs typeface="Courier New"/>
              </a:rPr>
              <a:t>M</a:t>
            </a:r>
            <a:r>
              <a:rPr lang="en-US" dirty="0" err="1" smtClean="0">
                <a:latin typeface="Courier New"/>
                <a:cs typeface="Courier New"/>
              </a:rPr>
              <a:t>yException</a:t>
            </a:r>
            <a:r>
              <a:rPr lang="en-US" dirty="0" smtClean="0">
                <a:latin typeface="Courier New"/>
                <a:cs typeface="Courier New"/>
              </a:rPr>
              <a:t> (</a:t>
            </a:r>
            <a:r>
              <a:rPr lang="en-US" dirty="0" err="1" smtClean="0">
                <a:latin typeface="Courier New"/>
                <a:cs typeface="Courier New"/>
              </a:rPr>
              <a:t>IOError</a:t>
            </a:r>
            <a:r>
              <a:rPr lang="en-US" dirty="0" smtClean="0">
                <a:latin typeface="Courier New"/>
                <a:cs typeface="Courier New"/>
              </a:rPr>
              <a:t>):</a:t>
            </a:r>
          </a:p>
          <a:p>
            <a:pPr lvl="1">
              <a:buNone/>
            </a:pPr>
            <a:r>
              <a:rPr lang="en-US" dirty="0" smtClean="0">
                <a:latin typeface="Courier New"/>
                <a:cs typeface="Courier New"/>
              </a:rPr>
              <a:t>   pass</a:t>
            </a:r>
          </a:p>
          <a:p>
            <a:r>
              <a:rPr lang="en-US" dirty="0" smtClean="0">
                <a:latin typeface="Arial"/>
                <a:cs typeface="Arial"/>
              </a:rPr>
              <a:t>When you make a new class, you can add your own exceptions.</a:t>
            </a:r>
          </a:p>
          <a:p>
            <a:pPr lvl="1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3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192"/>
            <a:ext cx="91440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7108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14.9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197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844"/>
            <a:ext cx="8077200" cy="568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36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part 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1999"/>
            <a:ext cx="7620000" cy="577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9746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none" rtlCol="0">
        <a:spAutoFit/>
      </a:bodyPr>
      <a:lstStyle>
        <a:defPPr>
          <a:defRPr sz="3600" dirty="0" smtClean="0">
            <a:solidFill>
              <a:srgbClr val="000000"/>
            </a:solidFill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742</TotalTime>
  <Words>2798</Words>
  <Application>Microsoft Macintosh PowerPoint</Application>
  <PresentationFormat>On-screen Show (4:3)</PresentationFormat>
  <Paragraphs>295</Paragraphs>
  <Slides>92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3" baseType="lpstr">
      <vt:lpstr>template</vt:lpstr>
      <vt:lpstr>PowerPoint Presentation</vt:lpstr>
      <vt:lpstr>What we already know</vt:lpstr>
      <vt:lpstr>more of what we know</vt:lpstr>
      <vt:lpstr>PowerPoint Presentation</vt:lpstr>
      <vt:lpstr>PowerPoint Presentation</vt:lpstr>
      <vt:lpstr>results, searching for "This"</vt:lpstr>
      <vt:lpstr>More ways to read</vt:lpstr>
      <vt:lpstr>example file</vt:lpstr>
      <vt:lpstr>PowerPoint Presentation</vt:lpstr>
      <vt:lpstr>PowerPoint Presentation</vt:lpstr>
      <vt:lpstr>PowerPoint Presentation</vt:lpstr>
      <vt:lpstr>More ways to write</vt:lpstr>
      <vt:lpstr>PowerPoint Presentation</vt:lpstr>
      <vt:lpstr>Universal New Line</vt:lpstr>
      <vt:lpstr>Different OS's, different format</vt:lpstr>
      <vt:lpstr>Universal new line</vt:lpstr>
      <vt:lpstr>Working with a file</vt:lpstr>
      <vt:lpstr>The current file position</vt:lpstr>
      <vt:lpstr>Remember the file object buffer</vt:lpstr>
      <vt:lpstr>PowerPoint Presentation</vt:lpstr>
      <vt:lpstr>the tell() method</vt:lpstr>
      <vt:lpstr>the seek() method</vt:lpstr>
      <vt:lpstr>counting bytes is a pain</vt:lpstr>
      <vt:lpstr>every read moves current forward</vt:lpstr>
      <vt:lpstr>PowerPoint Presentation</vt:lpstr>
      <vt:lpstr>with statement</vt:lpstr>
      <vt:lpstr>PowerPoint Presentation</vt:lpstr>
      <vt:lpstr>read(size=1)</vt:lpstr>
      <vt:lpstr>More on CSV files</vt:lpstr>
      <vt:lpstr>spreadsheets</vt:lpstr>
      <vt:lpstr>CSV, basic sharing</vt:lpstr>
      <vt:lpstr>PowerPoint Presentation</vt:lpstr>
      <vt:lpstr>Even CSV isn't universal</vt:lpstr>
      <vt:lpstr>csv reader</vt:lpstr>
      <vt:lpstr>PowerPoint Presentation</vt:lpstr>
      <vt:lpstr>PowerPoint Presentation</vt:lpstr>
      <vt:lpstr>things to note</vt:lpstr>
      <vt:lpstr>csv writer</vt:lpstr>
      <vt:lpstr>Code Listing 14.3</vt:lpstr>
      <vt:lpstr>os module</vt:lpstr>
      <vt:lpstr>What is the os module</vt:lpstr>
      <vt:lpstr>What is a directory/folder?</vt:lpstr>
      <vt:lpstr>Computer Science tree</vt:lpstr>
      <vt:lpstr>Directory tree</vt:lpstr>
      <vt:lpstr> file path is a path through the tree</vt:lpstr>
      <vt:lpstr>the / in a path</vt:lpstr>
      <vt:lpstr>a path String</vt:lpstr>
      <vt:lpstr>different 'paths' for different os</vt:lpstr>
      <vt:lpstr>Two special directory names</vt:lpstr>
      <vt:lpstr>Some os commands</vt:lpstr>
      <vt:lpstr>PowerPoint Presentation</vt:lpstr>
      <vt:lpstr>Some more os commands</vt:lpstr>
      <vt:lpstr>the walk function</vt:lpstr>
      <vt:lpstr>Walk example</vt:lpstr>
      <vt:lpstr>os.path module</vt:lpstr>
      <vt:lpstr>os.path module</vt:lpstr>
      <vt:lpstr>os.path names</vt:lpstr>
      <vt:lpstr>PowerPoint Presentation</vt:lpstr>
      <vt:lpstr>Utility to find strings in files</vt:lpstr>
      <vt:lpstr>PowerPoint Presentation</vt:lpstr>
      <vt:lpstr>More Exceptions</vt:lpstr>
      <vt:lpstr>What we already know</vt:lpstr>
      <vt:lpstr>more of what we know</vt:lpstr>
      <vt:lpstr>Error Flow</vt:lpstr>
      <vt:lpstr>PowerPoint Presentation</vt:lpstr>
      <vt:lpstr>PowerPoint Presentation</vt:lpstr>
      <vt:lpstr>PowerPoint Presentation</vt:lpstr>
      <vt:lpstr>Check for specific exceptions</vt:lpstr>
      <vt:lpstr>What exceptions are there?</vt:lpstr>
      <vt:lpstr>PowerPoint Presentation</vt:lpstr>
      <vt:lpstr>Examples</vt:lpstr>
      <vt:lpstr>Philosophy of Exception Handling</vt:lpstr>
      <vt:lpstr>Dealing with problems</vt:lpstr>
      <vt:lpstr>Look Before You Leap</vt:lpstr>
      <vt:lpstr>Easier to Ask Forgiveness than Permission</vt:lpstr>
      <vt:lpstr>Python likes EAFP</vt:lpstr>
      <vt:lpstr>PowerPoint Presentation</vt:lpstr>
      <vt:lpstr>PowerPoint Presentation</vt:lpstr>
      <vt:lpstr>Extensions to the basic Exception Model</vt:lpstr>
      <vt:lpstr>Version 2, finally suite</vt:lpstr>
      <vt:lpstr>finally and with</vt:lpstr>
      <vt:lpstr>Version 3, else</vt:lpstr>
      <vt:lpstr>The whole thing</vt:lpstr>
      <vt:lpstr>PowerPoint Presentation</vt:lpstr>
      <vt:lpstr>PowerPoint Presentation</vt:lpstr>
      <vt:lpstr>Raising and creating your own exceptions</vt:lpstr>
      <vt:lpstr>invoking yourself, raise</vt:lpstr>
      <vt:lpstr>Non-local catch</vt:lpstr>
      <vt:lpstr>Make your own exception</vt:lpstr>
      <vt:lpstr>PowerPoint Presentation</vt:lpstr>
      <vt:lpstr>PowerPoint Presentation</vt:lpstr>
      <vt:lpstr>PowerPoint Presentation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56</cp:revision>
  <dcterms:created xsi:type="dcterms:W3CDTF">2012-03-21T18:49:41Z</dcterms:created>
  <dcterms:modified xsi:type="dcterms:W3CDTF">2012-06-11T14:53:24Z</dcterms:modified>
</cp:coreProperties>
</file>